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8" r:id="rId3"/>
    <p:sldId id="259" r:id="rId4"/>
    <p:sldId id="295" r:id="rId5"/>
    <p:sldId id="296" r:id="rId6"/>
    <p:sldId id="265" r:id="rId7"/>
    <p:sldId id="260" r:id="rId8"/>
    <p:sldId id="267" r:id="rId9"/>
    <p:sldId id="266" r:id="rId10"/>
    <p:sldId id="297" r:id="rId11"/>
    <p:sldId id="298" r:id="rId12"/>
    <p:sldId id="277" r:id="rId13"/>
    <p:sldId id="261" r:id="rId14"/>
    <p:sldId id="299" r:id="rId15"/>
    <p:sldId id="300" r:id="rId16"/>
    <p:sldId id="301" r:id="rId17"/>
    <p:sldId id="302" r:id="rId18"/>
    <p:sldId id="278"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24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67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974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09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278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32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aa6d39ba0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aa6d39ba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62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94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60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3A5203E-0F06-4DC8-A72E-D6A75E9EFB97}"/>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F31A8180-3899-4812-9BC8-F7D5D2DCA7D2}"/>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a:spcBef>
                <a:spcPts val="0"/>
              </a:spcBef>
              <a:spcAft>
                <a:spcPts val="0"/>
              </a:spcAft>
              <a:buSzPts val="24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accent6"/>
                </a:solidFill>
              </a:rPr>
              <a:t>“</a:t>
            </a:r>
            <a:endParaRPr sz="9600" b="1">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B896B975-87B4-49AC-9E87-129F8ADD4997}"/>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31FB7669-FCD8-4AB3-A0A3-998BB09CFA89}"/>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 name="Picture 7">
            <a:extLst>
              <a:ext uri="{FF2B5EF4-FFF2-40B4-BE49-F238E27FC236}">
                <a16:creationId xmlns:a16="http://schemas.microsoft.com/office/drawing/2014/main" id="{D35F1ED9-1BFB-47CF-8CB0-31AEECC2937F}"/>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7" name="Picture 6">
            <a:extLst>
              <a:ext uri="{FF2B5EF4-FFF2-40B4-BE49-F238E27FC236}">
                <a16:creationId xmlns:a16="http://schemas.microsoft.com/office/drawing/2014/main" id="{AE5BB3DE-BA36-4EA0-978C-2990A918A591}"/>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 name="Picture 6">
            <a:extLst>
              <a:ext uri="{FF2B5EF4-FFF2-40B4-BE49-F238E27FC236}">
                <a16:creationId xmlns:a16="http://schemas.microsoft.com/office/drawing/2014/main" id="{961D7093-8B79-4A85-805B-C3586254474E}"/>
              </a:ext>
            </a:extLst>
          </p:cNvPr>
          <p:cNvPicPr>
            <a:picLocks noChangeAspect="1"/>
          </p:cNvPicPr>
          <p:nvPr userDrawn="1"/>
        </p:nvPicPr>
        <p:blipFill>
          <a:blip r:embed="rId2"/>
          <a:stretch>
            <a:fillRect/>
          </a:stretch>
        </p:blipFill>
        <p:spPr>
          <a:xfrm>
            <a:off x="8286751" y="217375"/>
            <a:ext cx="685800" cy="3765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fireballbyedimyrnmom/cyber-incidents-up-to-202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youtu.be/jxTxGlE9X5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ocs.streamlit.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4" name="Rectangle 3">
            <a:extLst>
              <a:ext uri="{FF2B5EF4-FFF2-40B4-BE49-F238E27FC236}">
                <a16:creationId xmlns:a16="http://schemas.microsoft.com/office/drawing/2014/main" id="{FC224A4D-C190-4D75-9067-41932DB13C84}"/>
              </a:ext>
            </a:extLst>
          </p:cNvPr>
          <p:cNvSpPr/>
          <p:nvPr/>
        </p:nvSpPr>
        <p:spPr>
          <a:xfrm>
            <a:off x="0" y="0"/>
            <a:ext cx="9144000" cy="24770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8" name="Google Shape;88;p1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 WEBSITE MADE WITH STREAMLIT</a:t>
            </a:r>
          </a:p>
        </p:txBody>
      </p:sp>
      <p:pic>
        <p:nvPicPr>
          <p:cNvPr id="3" name="Picture 2">
            <a:extLst>
              <a:ext uri="{FF2B5EF4-FFF2-40B4-BE49-F238E27FC236}">
                <a16:creationId xmlns:a16="http://schemas.microsoft.com/office/drawing/2014/main" id="{B0C28866-7700-445E-A59B-680263A1E8A7}"/>
              </a:ext>
            </a:extLst>
          </p:cNvPr>
          <p:cNvPicPr>
            <a:picLocks noChangeAspect="1"/>
          </p:cNvPicPr>
          <p:nvPr/>
        </p:nvPicPr>
        <p:blipFill>
          <a:blip r:embed="rId3"/>
          <a:stretch>
            <a:fillRect/>
          </a:stretch>
        </p:blipFill>
        <p:spPr>
          <a:xfrm>
            <a:off x="1896558" y="-95766"/>
            <a:ext cx="4233833" cy="24770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8"/>
        <p:cNvGrpSpPr/>
        <p:nvPr/>
      </p:nvGrpSpPr>
      <p:grpSpPr>
        <a:xfrm>
          <a:off x="0" y="0"/>
          <a:ext cx="0" cy="0"/>
          <a:chOff x="0" y="0"/>
          <a:chExt cx="0" cy="0"/>
        </a:xfrm>
      </p:grpSpPr>
      <p:sp>
        <p:nvSpPr>
          <p:cNvPr id="169" name="Google Shape;169;p22"/>
          <p:cNvSpPr/>
          <p:nvPr/>
        </p:nvSpPr>
        <p:spPr>
          <a:xfrm>
            <a:off x="117" y="3214374"/>
            <a:ext cx="7352400" cy="162432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txBox="1">
            <a:spLocks noGrp="1"/>
          </p:cNvSpPr>
          <p:nvPr>
            <p:ph type="title" idx="4294967295"/>
          </p:nvPr>
        </p:nvSpPr>
        <p:spPr>
          <a:xfrm>
            <a:off x="924125" y="3376219"/>
            <a:ext cx="5796000" cy="55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Testing</a:t>
            </a:r>
            <a:endParaRPr dirty="0"/>
          </a:p>
        </p:txBody>
      </p:sp>
      <p:sp>
        <p:nvSpPr>
          <p:cNvPr id="171" name="Google Shape;171;p22"/>
          <p:cNvSpPr txBox="1">
            <a:spLocks noGrp="1"/>
          </p:cNvSpPr>
          <p:nvPr>
            <p:ph type="body" idx="4294967295"/>
          </p:nvPr>
        </p:nvSpPr>
        <p:spPr>
          <a:xfrm>
            <a:off x="924125" y="3809513"/>
            <a:ext cx="5796000" cy="64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The last but not the least is testing our Website working properly</a:t>
            </a:r>
            <a:endParaRPr sz="2400" dirty="0"/>
          </a:p>
        </p:txBody>
      </p:sp>
      <p:sp>
        <p:nvSpPr>
          <p:cNvPr id="172" name="Google Shape;172;p22"/>
          <p:cNvSpPr/>
          <p:nvPr/>
        </p:nvSpPr>
        <p:spPr>
          <a:xfrm>
            <a:off x="0" y="4761599"/>
            <a:ext cx="9240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924117" y="4761599"/>
            <a:ext cx="64284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23105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2.</a:t>
            </a:r>
            <a:endParaRPr sz="7200" dirty="0">
              <a:solidFill>
                <a:schemeClr val="accent2"/>
              </a:solidFill>
            </a:endParaRPr>
          </a:p>
          <a:p>
            <a:pPr marL="0" lvl="0" indent="0" algn="ctr" rtl="0">
              <a:spcBef>
                <a:spcPts val="0"/>
              </a:spcBef>
              <a:spcAft>
                <a:spcPts val="0"/>
              </a:spcAft>
              <a:buNone/>
            </a:pPr>
            <a:r>
              <a:rPr lang="en-US" dirty="0"/>
              <a:t>Website Contents</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check it out my Website!</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08377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body" idx="4294967295"/>
          </p:nvPr>
        </p:nvSpPr>
        <p:spPr>
          <a:xfrm>
            <a:off x="916025" y="3667331"/>
            <a:ext cx="6460800" cy="93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2400" dirty="0"/>
              <a:t>1</a:t>
            </a:r>
            <a:r>
              <a:rPr lang="en-US" sz="2400" baseline="30000" dirty="0"/>
              <a:t>st</a:t>
            </a:r>
            <a:r>
              <a:rPr lang="en-US" sz="2400" dirty="0"/>
              <a:t> Page : Home Page</a:t>
            </a:r>
            <a:endParaRPr sz="2400" dirty="0"/>
          </a:p>
        </p:txBody>
      </p:sp>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346" name="Google Shape;346;p33"/>
          <p:cNvGrpSpPr/>
          <p:nvPr/>
        </p:nvGrpSpPr>
        <p:grpSpPr>
          <a:xfrm>
            <a:off x="1425549" y="148253"/>
            <a:ext cx="6194451" cy="3629255"/>
            <a:chOff x="1177450" y="241631"/>
            <a:chExt cx="6173152" cy="3616776"/>
          </a:xfrm>
        </p:grpSpPr>
        <p:sp>
          <p:nvSpPr>
            <p:cNvPr id="347" name="Google Shape;347;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97B093AD-AA92-4626-8F2E-96FDFCB02F91}"/>
              </a:ext>
            </a:extLst>
          </p:cNvPr>
          <p:cNvPicPr>
            <a:picLocks noChangeAspect="1"/>
          </p:cNvPicPr>
          <p:nvPr/>
        </p:nvPicPr>
        <p:blipFill>
          <a:blip r:embed="rId3"/>
          <a:stretch>
            <a:fillRect/>
          </a:stretch>
        </p:blipFill>
        <p:spPr>
          <a:xfrm>
            <a:off x="2115033" y="420925"/>
            <a:ext cx="4800118" cy="29119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This Page contains: </a:t>
            </a:r>
            <a:endParaRPr dirty="0"/>
          </a:p>
        </p:txBody>
      </p:sp>
      <p:sp>
        <p:nvSpPr>
          <p:cNvPr id="125" name="Google Shape;125;p1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sz="1600" dirty="0"/>
              <a:t>Cyber Incidents that happened between 2005 and 2020. Data was collected from Kaggle </a:t>
            </a:r>
            <a:r>
              <a:rPr lang="en-US" sz="1600" dirty="0">
                <a:hlinkClick r:id="rId3"/>
              </a:rPr>
              <a:t>https://www.kaggle.com/datasets/fireballbyedimyrnmom/cyber-incidents-up-to-2020</a:t>
            </a:r>
            <a:r>
              <a:rPr lang="en-US" sz="1600" dirty="0"/>
              <a:t> </a:t>
            </a:r>
          </a:p>
          <a:p>
            <a:pPr marL="457200" lvl="0" indent="-342900" algn="l" rtl="0">
              <a:spcBef>
                <a:spcPts val="600"/>
              </a:spcBef>
              <a:spcAft>
                <a:spcPts val="0"/>
              </a:spcAft>
              <a:buSzPts val="1800"/>
              <a:buChar char="▷"/>
            </a:pPr>
            <a:r>
              <a:rPr lang="en-US" sz="1600" dirty="0"/>
              <a:t>Some brief Explanation of Cyber crimes</a:t>
            </a:r>
          </a:p>
          <a:p>
            <a:pPr marL="457200" lvl="0" indent="-342900" algn="l" rtl="0">
              <a:spcBef>
                <a:spcPts val="600"/>
              </a:spcBef>
              <a:spcAft>
                <a:spcPts val="0"/>
              </a:spcAft>
              <a:buSzPts val="1800"/>
              <a:buChar char="▷"/>
            </a:pPr>
            <a:r>
              <a:rPr lang="en-US" sz="1600" dirty="0" err="1"/>
              <a:t>Youtube</a:t>
            </a:r>
            <a:r>
              <a:rPr lang="en-US" sz="1600" dirty="0"/>
              <a:t> Video : </a:t>
            </a:r>
            <a:r>
              <a:rPr lang="en-US" sz="1600" dirty="0">
                <a:hlinkClick r:id="rId4"/>
              </a:rPr>
              <a:t>https://youtu.be/jxTxGlE9X5s</a:t>
            </a:r>
            <a:r>
              <a:rPr lang="en-US" sz="1600" dirty="0"/>
              <a:t> </a:t>
            </a:r>
          </a:p>
          <a:p>
            <a:pPr marL="457200" lvl="0" indent="-342900" algn="l" rtl="0">
              <a:spcBef>
                <a:spcPts val="600"/>
              </a:spcBef>
              <a:spcAft>
                <a:spcPts val="0"/>
              </a:spcAft>
              <a:buSzPts val="1800"/>
              <a:buChar char="▷"/>
            </a:pPr>
            <a:r>
              <a:rPr lang="en-US" sz="1600" dirty="0"/>
              <a:t>Frequently Asked Question about Cybersecurity</a:t>
            </a:r>
          </a:p>
          <a:p>
            <a:pPr marL="457200" lvl="0" indent="-342900" algn="l" rtl="0">
              <a:spcBef>
                <a:spcPts val="600"/>
              </a:spcBef>
              <a:spcAft>
                <a:spcPts val="0"/>
              </a:spcAft>
              <a:buSzPts val="1800"/>
              <a:buChar char="▷"/>
            </a:pPr>
            <a:r>
              <a:rPr lang="en-US" sz="1600" dirty="0"/>
              <a:t>Comment section with built with Disqus-</a:t>
            </a:r>
            <a:r>
              <a:rPr lang="en-US" sz="1600" dirty="0" err="1"/>
              <a:t>streamlit</a:t>
            </a:r>
            <a:endParaRPr lang="en-US" sz="1600" dirty="0"/>
          </a:p>
          <a:p>
            <a:pPr marL="457200" lvl="0" indent="-342900" algn="l" rtl="0">
              <a:spcBef>
                <a:spcPts val="600"/>
              </a:spcBef>
              <a:spcAft>
                <a:spcPts val="0"/>
              </a:spcAft>
              <a:buSzPts val="1800"/>
              <a:buChar char="▷"/>
            </a:pPr>
            <a:r>
              <a:rPr lang="en-US" sz="1600" dirty="0"/>
              <a:t>Side bar : Question user’s knowledge about Cyber</a:t>
            </a:r>
            <a:endParaRPr sz="1600" dirty="0"/>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body" idx="4294967295"/>
          </p:nvPr>
        </p:nvSpPr>
        <p:spPr>
          <a:xfrm>
            <a:off x="916025" y="3667331"/>
            <a:ext cx="6460800" cy="93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2400" dirty="0"/>
              <a:t>2</a:t>
            </a:r>
            <a:r>
              <a:rPr lang="en-US" sz="2400" baseline="30000" dirty="0"/>
              <a:t>nd</a:t>
            </a:r>
            <a:r>
              <a:rPr lang="en-US" sz="2400" dirty="0"/>
              <a:t> Page : Profile Page</a:t>
            </a:r>
            <a:endParaRPr sz="2400" dirty="0"/>
          </a:p>
        </p:txBody>
      </p:sp>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346" name="Google Shape;346;p33"/>
          <p:cNvGrpSpPr/>
          <p:nvPr/>
        </p:nvGrpSpPr>
        <p:grpSpPr>
          <a:xfrm>
            <a:off x="1425549" y="148253"/>
            <a:ext cx="6194451" cy="3629255"/>
            <a:chOff x="1177450" y="241631"/>
            <a:chExt cx="6173152" cy="3616776"/>
          </a:xfrm>
        </p:grpSpPr>
        <p:sp>
          <p:nvSpPr>
            <p:cNvPr id="347" name="Google Shape;347;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DE99194A-790A-4585-961F-5179E40D3505}"/>
              </a:ext>
            </a:extLst>
          </p:cNvPr>
          <p:cNvPicPr>
            <a:picLocks noChangeAspect="1"/>
          </p:cNvPicPr>
          <p:nvPr/>
        </p:nvPicPr>
        <p:blipFill rotWithShape="1">
          <a:blip r:embed="rId3"/>
          <a:srcRect t="8499"/>
          <a:stretch/>
        </p:blipFill>
        <p:spPr>
          <a:xfrm>
            <a:off x="2156293" y="704850"/>
            <a:ext cx="4804207" cy="2471506"/>
          </a:xfrm>
          <a:prstGeom prst="rect">
            <a:avLst/>
          </a:prstGeom>
        </p:spPr>
      </p:pic>
    </p:spTree>
    <p:extLst>
      <p:ext uri="{BB962C8B-B14F-4D97-AF65-F5344CB8AC3E}">
        <p14:creationId xmlns:p14="http://schemas.microsoft.com/office/powerpoint/2010/main" val="383188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3074" name="Picture 2">
            <a:extLst>
              <a:ext uri="{FF2B5EF4-FFF2-40B4-BE49-F238E27FC236}">
                <a16:creationId xmlns:a16="http://schemas.microsoft.com/office/drawing/2014/main" id="{5EF1AAB3-3084-4B95-8C21-E747723EA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3588"/>
            <a:ext cx="5276850" cy="3957638"/>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This Page contains: </a:t>
            </a:r>
            <a:endParaRPr dirty="0"/>
          </a:p>
        </p:txBody>
      </p:sp>
      <p:sp>
        <p:nvSpPr>
          <p:cNvPr id="125" name="Google Shape;125;p1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sz="1600" dirty="0"/>
              <a:t>User Account (Author Profile)</a:t>
            </a:r>
          </a:p>
          <a:p>
            <a:pPr marL="457200" lvl="0" indent="-342900" algn="l" rtl="0">
              <a:spcBef>
                <a:spcPts val="600"/>
              </a:spcBef>
              <a:spcAft>
                <a:spcPts val="0"/>
              </a:spcAft>
              <a:buSzPts val="1800"/>
              <a:buChar char="▷"/>
            </a:pPr>
            <a:r>
              <a:rPr lang="en-US" sz="1600" dirty="0"/>
              <a:t>Welcome </a:t>
            </a:r>
          </a:p>
          <a:p>
            <a:pPr marL="457200" lvl="0" indent="-342900" algn="l" rtl="0">
              <a:spcBef>
                <a:spcPts val="600"/>
              </a:spcBef>
              <a:spcAft>
                <a:spcPts val="0"/>
              </a:spcAft>
              <a:buSzPts val="1800"/>
              <a:buChar char="▷"/>
            </a:pPr>
            <a:r>
              <a:rPr lang="en-US" sz="1600" dirty="0"/>
              <a:t>Profile Form</a:t>
            </a:r>
          </a:p>
          <a:p>
            <a:pPr marL="457200" lvl="0" indent="-342900" algn="l" rtl="0">
              <a:spcBef>
                <a:spcPts val="600"/>
              </a:spcBef>
              <a:spcAft>
                <a:spcPts val="0"/>
              </a:spcAft>
              <a:buSzPts val="1800"/>
              <a:buChar char="▷"/>
            </a:pPr>
            <a:r>
              <a:rPr lang="en-US" sz="1600" dirty="0"/>
              <a:t>Card Profile</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41619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body" idx="4294967295"/>
          </p:nvPr>
        </p:nvSpPr>
        <p:spPr>
          <a:xfrm>
            <a:off x="916025" y="3667331"/>
            <a:ext cx="6460800" cy="9303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2400" dirty="0"/>
              <a:t>3</a:t>
            </a:r>
            <a:r>
              <a:rPr lang="en-US" sz="2400" baseline="30000" dirty="0"/>
              <a:t>rd</a:t>
            </a:r>
            <a:r>
              <a:rPr lang="en-US" sz="2400" dirty="0"/>
              <a:t> Page : Blogs Page</a:t>
            </a:r>
            <a:endParaRPr sz="2400" dirty="0"/>
          </a:p>
        </p:txBody>
      </p:sp>
      <p:sp>
        <p:nvSpPr>
          <p:cNvPr id="345" name="Google Shape;345;p3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346" name="Google Shape;346;p33"/>
          <p:cNvGrpSpPr/>
          <p:nvPr/>
        </p:nvGrpSpPr>
        <p:grpSpPr>
          <a:xfrm>
            <a:off x="1425549" y="148253"/>
            <a:ext cx="6194451" cy="3629255"/>
            <a:chOff x="1177450" y="241631"/>
            <a:chExt cx="6173152" cy="3616776"/>
          </a:xfrm>
        </p:grpSpPr>
        <p:sp>
          <p:nvSpPr>
            <p:cNvPr id="347" name="Google Shape;347;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CC649E42-C4C1-473A-AEFB-7FCA84818698}"/>
              </a:ext>
            </a:extLst>
          </p:cNvPr>
          <p:cNvPicPr>
            <a:picLocks noChangeAspect="1"/>
          </p:cNvPicPr>
          <p:nvPr/>
        </p:nvPicPr>
        <p:blipFill rotWithShape="1">
          <a:blip r:embed="rId3"/>
          <a:srcRect t="8869"/>
          <a:stretch/>
        </p:blipFill>
        <p:spPr>
          <a:xfrm>
            <a:off x="2135077" y="599870"/>
            <a:ext cx="4873845" cy="2497176"/>
          </a:xfrm>
          <a:prstGeom prst="rect">
            <a:avLst/>
          </a:prstGeom>
        </p:spPr>
      </p:pic>
    </p:spTree>
    <p:extLst>
      <p:ext uri="{BB962C8B-B14F-4D97-AF65-F5344CB8AC3E}">
        <p14:creationId xmlns:p14="http://schemas.microsoft.com/office/powerpoint/2010/main" val="261451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4098" name="Picture 2" descr="todaynews - Portal News Landing Page">
            <a:extLst>
              <a:ext uri="{FF2B5EF4-FFF2-40B4-BE49-F238E27FC236}">
                <a16:creationId xmlns:a16="http://schemas.microsoft.com/office/drawing/2014/main" id="{1B985D03-29F9-49BA-A412-91EED417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425" y="1581752"/>
            <a:ext cx="4571575" cy="3428681"/>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This Page contains: </a:t>
            </a:r>
            <a:endParaRPr dirty="0"/>
          </a:p>
        </p:txBody>
      </p:sp>
      <p:sp>
        <p:nvSpPr>
          <p:cNvPr id="125" name="Google Shape;125;p1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US" sz="1600" dirty="0"/>
              <a:t>Welcome Section</a:t>
            </a:r>
          </a:p>
          <a:p>
            <a:pPr marL="457200" lvl="0" indent="-342900" algn="l" rtl="0">
              <a:spcBef>
                <a:spcPts val="600"/>
              </a:spcBef>
              <a:spcAft>
                <a:spcPts val="0"/>
              </a:spcAft>
              <a:buSzPts val="1800"/>
              <a:buChar char="▷"/>
            </a:pPr>
            <a:r>
              <a:rPr lang="en-US" sz="1600" dirty="0"/>
              <a:t>Several Blogs, which each contains : </a:t>
            </a:r>
          </a:p>
          <a:p>
            <a:pPr lvl="1" indent="-342900">
              <a:spcBef>
                <a:spcPts val="600"/>
              </a:spcBef>
              <a:buSzPts val="1800"/>
              <a:buChar char="▷"/>
            </a:pPr>
            <a:r>
              <a:rPr lang="en-US" sz="1600" dirty="0"/>
              <a:t>Image</a:t>
            </a:r>
          </a:p>
          <a:p>
            <a:pPr lvl="1" indent="-342900">
              <a:spcBef>
                <a:spcPts val="600"/>
              </a:spcBef>
              <a:buSzPts val="1800"/>
              <a:buChar char="▷"/>
            </a:pPr>
            <a:r>
              <a:rPr lang="en-US" sz="1600" dirty="0"/>
              <a:t>Article</a:t>
            </a:r>
          </a:p>
          <a:p>
            <a:pPr lvl="1" indent="-342900">
              <a:spcBef>
                <a:spcPts val="600"/>
              </a:spcBef>
              <a:buSzPts val="1800"/>
              <a:buChar char="▷"/>
            </a:pPr>
            <a:r>
              <a:rPr lang="en-US" sz="1600" dirty="0"/>
              <a:t>Sub contents</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65527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ctrTitle" idx="4294967295"/>
          </p:nvPr>
        </p:nvSpPr>
        <p:spPr>
          <a:xfrm>
            <a:off x="916025" y="72609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2"/>
                </a:solidFill>
              </a:rPr>
              <a:t>Thanks!</a:t>
            </a:r>
            <a:endParaRPr sz="6000">
              <a:solidFill>
                <a:schemeClr val="accent2"/>
              </a:solidFill>
            </a:endParaRPr>
          </a:p>
        </p:txBody>
      </p:sp>
      <p:sp>
        <p:nvSpPr>
          <p:cNvPr id="357" name="Google Shape;357;p34"/>
          <p:cNvSpPr txBox="1">
            <a:spLocks noGrp="1"/>
          </p:cNvSpPr>
          <p:nvPr>
            <p:ph type="subTitle" idx="4294967295"/>
          </p:nvPr>
        </p:nvSpPr>
        <p:spPr>
          <a:xfrm>
            <a:off x="916025" y="1754213"/>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a:solidFill>
                  <a:schemeClr val="lt1"/>
                </a:solidFill>
              </a:rPr>
              <a:t>Any questions?</a:t>
            </a:r>
            <a:endParaRPr sz="4800" b="1">
              <a:solidFill>
                <a:schemeClr val="lt1"/>
              </a:solidFill>
            </a:endParaRPr>
          </a:p>
        </p:txBody>
      </p:sp>
      <p:sp>
        <p:nvSpPr>
          <p:cNvPr id="358" name="Google Shape;358;p34"/>
          <p:cNvSpPr txBox="1">
            <a:spLocks noGrp="1"/>
          </p:cNvSpPr>
          <p:nvPr>
            <p:ph type="body" idx="4294967295"/>
          </p:nvPr>
        </p:nvSpPr>
        <p:spPr>
          <a:xfrm>
            <a:off x="916025" y="2759006"/>
            <a:ext cx="5561100" cy="199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rPr>
              <a:t>You can find me at:</a:t>
            </a:r>
            <a:endParaRPr sz="2400" dirty="0">
              <a:solidFill>
                <a:schemeClr val="lt1"/>
              </a:solidFill>
            </a:endParaRPr>
          </a:p>
          <a:p>
            <a:pPr marL="0" lvl="0" indent="0" algn="l" rtl="0">
              <a:spcBef>
                <a:spcPts val="600"/>
              </a:spcBef>
              <a:spcAft>
                <a:spcPts val="0"/>
              </a:spcAft>
              <a:buNone/>
            </a:pPr>
            <a:r>
              <a:rPr lang="en" sz="2400" dirty="0">
                <a:solidFill>
                  <a:schemeClr val="lt1"/>
                </a:solidFill>
              </a:rPr>
              <a:t>@username</a:t>
            </a:r>
            <a:endParaRPr sz="2400" dirty="0">
              <a:solidFill>
                <a:schemeClr val="lt1"/>
              </a:solidFill>
            </a:endParaRPr>
          </a:p>
          <a:p>
            <a:pPr marL="0" lvl="0" indent="0" algn="l" rtl="0">
              <a:spcBef>
                <a:spcPts val="600"/>
              </a:spcBef>
              <a:spcAft>
                <a:spcPts val="0"/>
              </a:spcAft>
              <a:buNone/>
            </a:pPr>
            <a:r>
              <a:rPr lang="en" sz="2400" dirty="0">
                <a:solidFill>
                  <a:schemeClr val="lt1"/>
                </a:solidFill>
              </a:rPr>
              <a:t>user@mail.me</a:t>
            </a:r>
            <a:endParaRPr sz="2400" dirty="0">
              <a:solidFill>
                <a:schemeClr val="lt1"/>
              </a:solidFill>
            </a:endParaRPr>
          </a:p>
        </p:txBody>
      </p:sp>
      <p:sp>
        <p:nvSpPr>
          <p:cNvPr id="359" name="Google Shape;359;p3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44034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2"/>
                </a:solidFill>
              </a:rPr>
              <a:t>Hello!</a:t>
            </a:r>
            <a:endParaRPr sz="6000">
              <a:solidFill>
                <a:schemeClr val="accent2"/>
              </a:solidFill>
            </a:endParaRPr>
          </a:p>
        </p:txBody>
      </p:sp>
      <p:sp>
        <p:nvSpPr>
          <p:cNvPr id="103" name="Google Shape;103;p14"/>
          <p:cNvSpPr txBox="1">
            <a:spLocks noGrp="1"/>
          </p:cNvSpPr>
          <p:nvPr>
            <p:ph type="subTitle" idx="4294967295"/>
          </p:nvPr>
        </p:nvSpPr>
        <p:spPr>
          <a:xfrm>
            <a:off x="916025" y="1468463"/>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accent1"/>
                </a:solidFill>
              </a:rPr>
              <a:t>I am …</a:t>
            </a:r>
            <a:endParaRPr sz="4800" b="1" dirty="0">
              <a:solidFill>
                <a:schemeClr val="accent1"/>
              </a:solidFill>
            </a:endParaRPr>
          </a:p>
        </p:txBody>
      </p:sp>
      <p:sp>
        <p:nvSpPr>
          <p:cNvPr id="104" name="Google Shape;104;p14"/>
          <p:cNvSpPr txBox="1">
            <a:spLocks noGrp="1"/>
          </p:cNvSpPr>
          <p:nvPr>
            <p:ph type="body" idx="4294967295"/>
          </p:nvPr>
        </p:nvSpPr>
        <p:spPr>
          <a:xfrm>
            <a:off x="916025" y="2473256"/>
            <a:ext cx="5561100" cy="199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I am here because I love to </a:t>
            </a:r>
            <a:r>
              <a:rPr lang="en-US" sz="2400" dirty="0"/>
              <a:t>share how I build my first Website Project made using </a:t>
            </a:r>
            <a:r>
              <a:rPr lang="en-US" sz="2400" dirty="0" err="1"/>
              <a:t>Streamlit</a:t>
            </a:r>
            <a:r>
              <a:rPr lang="en-US" sz="2400" dirty="0"/>
              <a:t> Library </a:t>
            </a:r>
            <a:r>
              <a:rPr lang="en-US" sz="2400" dirty="0">
                <a:sym typeface="Wingdings" panose="05000000000000000000" pitchFamily="2" charset="2"/>
              </a:rPr>
              <a:t> </a:t>
            </a:r>
            <a:endParaRPr sz="2400" dirty="0"/>
          </a:p>
        </p:txBody>
      </p:sp>
      <p:pic>
        <p:nvPicPr>
          <p:cNvPr id="105" name="Google Shape;105;p14"/>
          <p:cNvPicPr preferRelativeResize="0"/>
          <p:nvPr/>
        </p:nvPicPr>
        <p:blipFill rotWithShape="1">
          <a:blip r:embed="rId3">
            <a:alphaModFix/>
          </a:blip>
          <a:srcRect l="23496" r="23501"/>
          <a:stretch/>
        </p:blipFill>
        <p:spPr>
          <a:xfrm>
            <a:off x="7354175" y="0"/>
            <a:ext cx="1789826" cy="5065249"/>
          </a:xfrm>
          <a:prstGeom prst="rect">
            <a:avLst/>
          </a:prstGeom>
          <a:noFill/>
          <a:ln>
            <a:noFill/>
          </a:ln>
        </p:spPr>
      </p:pic>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1.</a:t>
            </a:r>
            <a:endParaRPr sz="7200" dirty="0">
              <a:solidFill>
                <a:schemeClr val="accent2"/>
              </a:solidFill>
            </a:endParaRPr>
          </a:p>
          <a:p>
            <a:pPr marL="0" lvl="0" indent="0" algn="ctr" rtl="0">
              <a:spcBef>
                <a:spcPts val="0"/>
              </a:spcBef>
              <a:spcAft>
                <a:spcPts val="0"/>
              </a:spcAft>
              <a:buNone/>
            </a:pPr>
            <a:r>
              <a:rPr lang="en-US" dirty="0"/>
              <a:t>Creating Process</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take a loot at workflow!</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9"/>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Workflow</a:t>
            </a:r>
            <a:endParaRPr b="1" dirty="0"/>
          </a:p>
        </p:txBody>
      </p:sp>
      <p:sp>
        <p:nvSpPr>
          <p:cNvPr id="429" name="Google Shape;429;p39"/>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30" name="Google Shape;430;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1</a:t>
            </a:r>
            <a:endParaRPr sz="600">
              <a:solidFill>
                <a:schemeClr val="dk2"/>
              </a:solidFill>
              <a:latin typeface="Lato"/>
              <a:ea typeface="Lato"/>
              <a:cs typeface="Lato"/>
              <a:sym typeface="Lato"/>
            </a:endParaRPr>
          </a:p>
        </p:txBody>
      </p:sp>
      <p:sp>
        <p:nvSpPr>
          <p:cNvPr id="434" name="Google Shape;434;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3</a:t>
            </a:r>
            <a:endParaRPr sz="600">
              <a:solidFill>
                <a:schemeClr val="dk2"/>
              </a:solidFill>
              <a:latin typeface="Lato"/>
              <a:ea typeface="Lato"/>
              <a:cs typeface="Lato"/>
              <a:sym typeface="Lato"/>
            </a:endParaRPr>
          </a:p>
        </p:txBody>
      </p:sp>
      <p:sp>
        <p:nvSpPr>
          <p:cNvPr id="436" name="Google Shape;43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5</a:t>
            </a:r>
            <a:endParaRPr sz="600">
              <a:solidFill>
                <a:schemeClr val="dk2"/>
              </a:solidFill>
              <a:latin typeface="Lato"/>
              <a:ea typeface="Lato"/>
              <a:cs typeface="Lato"/>
              <a:sym typeface="Lato"/>
            </a:endParaRPr>
          </a:p>
        </p:txBody>
      </p:sp>
      <p:sp>
        <p:nvSpPr>
          <p:cNvPr id="438" name="Google Shape;43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6</a:t>
            </a:r>
            <a:endParaRPr sz="600">
              <a:solidFill>
                <a:schemeClr val="dk2"/>
              </a:solidFill>
              <a:latin typeface="Lato"/>
              <a:ea typeface="Lato"/>
              <a:cs typeface="Lato"/>
              <a:sym typeface="Lato"/>
            </a:endParaRPr>
          </a:p>
        </p:txBody>
      </p:sp>
      <p:sp>
        <p:nvSpPr>
          <p:cNvPr id="440" name="Google Shape;440;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4</a:t>
            </a:r>
            <a:endParaRPr sz="600">
              <a:solidFill>
                <a:schemeClr val="dk2"/>
              </a:solidFill>
              <a:latin typeface="Lato"/>
              <a:ea typeface="Lato"/>
              <a:cs typeface="Lato"/>
              <a:sym typeface="Lato"/>
            </a:endParaRPr>
          </a:p>
        </p:txBody>
      </p:sp>
      <p:sp>
        <p:nvSpPr>
          <p:cNvPr id="442" name="Google Shape;44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Lato"/>
                <a:ea typeface="Lato"/>
                <a:cs typeface="Lato"/>
                <a:sym typeface="Lato"/>
              </a:rPr>
              <a:t>2</a:t>
            </a:r>
            <a:endParaRPr sz="600">
              <a:solidFill>
                <a:schemeClr val="dk2"/>
              </a:solidFill>
              <a:latin typeface="Lato"/>
              <a:ea typeface="Lato"/>
              <a:cs typeface="Lato"/>
              <a:sym typeface="Lato"/>
            </a:endParaRPr>
          </a:p>
        </p:txBody>
      </p:sp>
      <p:sp>
        <p:nvSpPr>
          <p:cNvPr id="444" name="Google Shape;444;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Lato"/>
                <a:ea typeface="Lato"/>
                <a:cs typeface="Lato"/>
                <a:sym typeface="Lato"/>
              </a:rPr>
              <a:t>Learn from the official Documentation</a:t>
            </a:r>
            <a:endParaRPr sz="900" dirty="0">
              <a:solidFill>
                <a:schemeClr val="dk2"/>
              </a:solidFill>
              <a:latin typeface="Lato"/>
              <a:ea typeface="Lato"/>
              <a:cs typeface="Lato"/>
              <a:sym typeface="Lato"/>
            </a:endParaRPr>
          </a:p>
        </p:txBody>
      </p:sp>
      <p:sp>
        <p:nvSpPr>
          <p:cNvPr id="445" name="Google Shape;445;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Lato"/>
                <a:ea typeface="Lato"/>
                <a:cs typeface="Lato"/>
                <a:sym typeface="Lato"/>
              </a:rPr>
              <a:t>Look for the inspiration of UI/UX and Design Website</a:t>
            </a:r>
            <a:endParaRPr sz="900" dirty="0">
              <a:solidFill>
                <a:schemeClr val="dk2"/>
              </a:solidFill>
              <a:latin typeface="Lato"/>
              <a:ea typeface="Lato"/>
              <a:cs typeface="Lato"/>
              <a:sym typeface="Lato"/>
            </a:endParaRPr>
          </a:p>
        </p:txBody>
      </p:sp>
      <p:sp>
        <p:nvSpPr>
          <p:cNvPr id="446" name="Google Shape;446;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Lato"/>
                <a:ea typeface="Lato"/>
                <a:cs typeface="Lato"/>
                <a:sym typeface="Lato"/>
              </a:rPr>
              <a:t>Start to Code…</a:t>
            </a:r>
            <a:endParaRPr sz="900" dirty="0">
              <a:solidFill>
                <a:schemeClr val="dk2"/>
              </a:solidFill>
              <a:latin typeface="Lato"/>
              <a:ea typeface="Lato"/>
              <a:cs typeface="Lato"/>
              <a:sym typeface="Lato"/>
            </a:endParaRPr>
          </a:p>
        </p:txBody>
      </p:sp>
      <p:sp>
        <p:nvSpPr>
          <p:cNvPr id="447" name="Google Shape;447;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Lato"/>
                <a:ea typeface="Lato"/>
                <a:cs typeface="Lato"/>
                <a:sym typeface="Lato"/>
              </a:rPr>
              <a:t>Generating Ideas for the content of the website</a:t>
            </a:r>
            <a:endParaRPr sz="900" dirty="0">
              <a:solidFill>
                <a:schemeClr val="dk2"/>
              </a:solidFill>
              <a:latin typeface="Lato"/>
              <a:ea typeface="Lato"/>
              <a:cs typeface="Lato"/>
              <a:sym typeface="Lato"/>
            </a:endParaRPr>
          </a:p>
        </p:txBody>
      </p:sp>
      <p:sp>
        <p:nvSpPr>
          <p:cNvPr id="448" name="Google Shape;448;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dirty="0">
                <a:solidFill>
                  <a:schemeClr val="dk2"/>
                </a:solidFill>
                <a:latin typeface="Lato"/>
                <a:ea typeface="Lato"/>
                <a:cs typeface="Lato"/>
                <a:sym typeface="Lato"/>
              </a:rPr>
              <a:t>Creating a Prototype, about Design and Functionality of The Website</a:t>
            </a:r>
          </a:p>
        </p:txBody>
      </p:sp>
      <p:sp>
        <p:nvSpPr>
          <p:cNvPr id="449" name="Google Shape;449;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Lato"/>
                <a:ea typeface="Lato"/>
                <a:cs typeface="Lato"/>
                <a:sym typeface="Lato"/>
              </a:rPr>
              <a:t>Final Testing</a:t>
            </a:r>
            <a:endParaRPr sz="900" dirty="0">
              <a:solidFill>
                <a:schemeClr val="dk2"/>
              </a:solidFill>
              <a:latin typeface="Lato"/>
              <a:ea typeface="Lato"/>
              <a:cs typeface="Lato"/>
              <a:sym typeface="Lato"/>
            </a:endParaRPr>
          </a:p>
        </p:txBody>
      </p:sp>
    </p:spTree>
    <p:extLst>
      <p:ext uri="{BB962C8B-B14F-4D97-AF65-F5344CB8AC3E}">
        <p14:creationId xmlns:p14="http://schemas.microsoft.com/office/powerpoint/2010/main" val="69981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2F93EE9C-9837-4EFE-A447-008CFF8B8189}"/>
              </a:ext>
            </a:extLst>
          </p:cNvPr>
          <p:cNvPicPr>
            <a:picLocks noChangeAspect="1"/>
          </p:cNvPicPr>
          <p:nvPr/>
        </p:nvPicPr>
        <p:blipFill rotWithShape="1">
          <a:blip r:embed="rId3"/>
          <a:srcRect r="50000"/>
          <a:stretch/>
        </p:blipFill>
        <p:spPr>
          <a:xfrm>
            <a:off x="0" y="0"/>
            <a:ext cx="4572000" cy="5140990"/>
          </a:xfrm>
          <a:prstGeom prst="rect">
            <a:avLst/>
          </a:prstGeom>
        </p:spPr>
      </p:pic>
      <p:sp>
        <p:nvSpPr>
          <p:cNvPr id="14" name="Google Shape;161;p21">
            <a:extLst>
              <a:ext uri="{FF2B5EF4-FFF2-40B4-BE49-F238E27FC236}">
                <a16:creationId xmlns:a16="http://schemas.microsoft.com/office/drawing/2014/main" id="{3D19F899-AA4D-451A-AEB1-D8AE084C9BA9}"/>
              </a:ext>
            </a:extLst>
          </p:cNvPr>
          <p:cNvSpPr txBox="1">
            <a:spLocks noGrp="1"/>
          </p:cNvSpPr>
          <p:nvPr>
            <p:ph type="title"/>
          </p:nvPr>
        </p:nvSpPr>
        <p:spPr>
          <a:xfrm>
            <a:off x="4903724" y="1274119"/>
            <a:ext cx="3459225" cy="655800"/>
          </a:xfrm>
          <a:prstGeom prst="rect">
            <a:avLst/>
          </a:prstGeom>
        </p:spPr>
        <p:txBody>
          <a:bodyPr spcFirstLastPara="1" wrap="square" lIns="91425" tIns="91425" rIns="91425" bIns="91425" anchor="b" anchorCtr="0">
            <a:noAutofit/>
          </a:bodyPr>
          <a:lstStyle/>
          <a:p>
            <a:r>
              <a:rPr lang="en" dirty="0"/>
              <a:t>1.</a:t>
            </a:r>
            <a:r>
              <a:rPr lang="en" sz="2400" dirty="0"/>
              <a:t> </a:t>
            </a:r>
            <a:br>
              <a:rPr lang="en" sz="2400" dirty="0"/>
            </a:br>
            <a:r>
              <a:rPr lang="en-US" sz="2400" dirty="0">
                <a:solidFill>
                  <a:schemeClr val="dk2"/>
                </a:solidFill>
                <a:latin typeface="Lato"/>
                <a:ea typeface="Lato"/>
                <a:cs typeface="Lato"/>
                <a:sym typeface="Lato"/>
              </a:rPr>
              <a:t>Learn from </a:t>
            </a:r>
            <a:r>
              <a:rPr lang="en-US" sz="2400" dirty="0" err="1">
                <a:solidFill>
                  <a:schemeClr val="dk2"/>
                </a:solidFill>
                <a:latin typeface="Lato"/>
                <a:ea typeface="Lato"/>
                <a:cs typeface="Lato"/>
                <a:sym typeface="Lato"/>
              </a:rPr>
              <a:t>Streamlit</a:t>
            </a:r>
            <a:r>
              <a:rPr lang="en-US" sz="2400" dirty="0">
                <a:solidFill>
                  <a:schemeClr val="dk2"/>
                </a:solidFill>
                <a:latin typeface="Lato"/>
                <a:ea typeface="Lato"/>
                <a:cs typeface="Lato"/>
                <a:sym typeface="Lato"/>
              </a:rPr>
              <a:t> Official Documentation</a:t>
            </a:r>
            <a:endParaRPr sz="2400" dirty="0"/>
          </a:p>
        </p:txBody>
      </p:sp>
      <p:sp>
        <p:nvSpPr>
          <p:cNvPr id="15" name="Google Shape;162;p21">
            <a:extLst>
              <a:ext uri="{FF2B5EF4-FFF2-40B4-BE49-F238E27FC236}">
                <a16:creationId xmlns:a16="http://schemas.microsoft.com/office/drawing/2014/main" id="{02FE21C9-896A-4323-B650-7A0EB89650F1}"/>
              </a:ext>
            </a:extLst>
          </p:cNvPr>
          <p:cNvSpPr txBox="1">
            <a:spLocks noGrp="1"/>
          </p:cNvSpPr>
          <p:nvPr>
            <p:ph type="body" idx="1"/>
          </p:nvPr>
        </p:nvSpPr>
        <p:spPr>
          <a:xfrm>
            <a:off x="4903724" y="2066925"/>
            <a:ext cx="3363975" cy="163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The Documentation is completely useful for Beginnner to learn this Library for the first time. The interface is elegant, and easy to understand. You can learn as fast as you can here. It takes time about 3 days.</a:t>
            </a:r>
          </a:p>
          <a:p>
            <a:pPr marL="0" lvl="0" indent="0" algn="l" rtl="0">
              <a:spcBef>
                <a:spcPts val="600"/>
              </a:spcBef>
              <a:spcAft>
                <a:spcPts val="0"/>
              </a:spcAft>
              <a:buNone/>
            </a:pPr>
            <a:r>
              <a:rPr lang="en" sz="1800" dirty="0"/>
              <a:t>URL : </a:t>
            </a:r>
            <a:r>
              <a:rPr lang="id-ID" sz="1800" dirty="0">
                <a:hlinkClick r:id="rId4"/>
              </a:rPr>
              <a:t>https://docs.streamlit.io/</a:t>
            </a:r>
            <a:r>
              <a:rPr lang="en-US" sz="1800" dirty="0"/>
              <a:t> </a:t>
            </a:r>
            <a:endParaRPr sz="1800" dirty="0"/>
          </a:p>
        </p:txBody>
      </p:sp>
    </p:spTree>
    <p:extLst>
      <p:ext uri="{BB962C8B-B14F-4D97-AF65-F5344CB8AC3E}">
        <p14:creationId xmlns:p14="http://schemas.microsoft.com/office/powerpoint/2010/main" val="59117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93700" y="1378894"/>
            <a:ext cx="30948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2. </a:t>
            </a:r>
            <a:br>
              <a:rPr lang="en" sz="2400" dirty="0"/>
            </a:br>
            <a:r>
              <a:rPr lang="en" sz="2400" dirty="0"/>
              <a:t>Generating Ideas for the content of the website</a:t>
            </a:r>
            <a:endParaRPr sz="2400" dirty="0"/>
          </a:p>
        </p:txBody>
      </p:sp>
      <p:sp>
        <p:nvSpPr>
          <p:cNvPr id="162" name="Google Shape;162;p21"/>
          <p:cNvSpPr txBox="1">
            <a:spLocks noGrp="1"/>
          </p:cNvSpPr>
          <p:nvPr>
            <p:ph type="body" idx="1"/>
          </p:nvPr>
        </p:nvSpPr>
        <p:spPr>
          <a:xfrm>
            <a:off x="893699" y="2105025"/>
            <a:ext cx="3637801" cy="163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t>A good website is a website where user can interact with easily and of course the information is the main important thing!</a:t>
            </a:r>
          </a:p>
          <a:p>
            <a:pPr marL="0" lvl="0" indent="0" algn="l" rtl="0">
              <a:spcBef>
                <a:spcPts val="600"/>
              </a:spcBef>
              <a:spcAft>
                <a:spcPts val="0"/>
              </a:spcAft>
              <a:buNone/>
            </a:pPr>
            <a:r>
              <a:rPr lang="en-US" sz="1800" dirty="0"/>
              <a:t>The theme is about Cybersecurity, so I’d like to choose inform Cyber crime data, kind of cyber crimes, and creating blogs.</a:t>
            </a:r>
            <a:endParaRPr sz="1800" dirty="0"/>
          </a:p>
        </p:txBody>
      </p:sp>
      <p:pic>
        <p:nvPicPr>
          <p:cNvPr id="163" name="Google Shape;163;p21"/>
          <p:cNvPicPr preferRelativeResize="0"/>
          <p:nvPr/>
        </p:nvPicPr>
        <p:blipFill rotWithShape="1">
          <a:blip r:embed="rId3">
            <a:alphaModFix/>
          </a:blip>
          <a:srcRect l="32845"/>
          <a:stretch/>
        </p:blipFill>
        <p:spPr>
          <a:xfrm>
            <a:off x="4612500" y="0"/>
            <a:ext cx="4531499" cy="5064469"/>
          </a:xfrm>
          <a:prstGeom prst="rect">
            <a:avLst/>
          </a:prstGeom>
          <a:noFill/>
          <a:ln>
            <a:noFill/>
          </a:ln>
        </p:spPr>
      </p:pic>
      <p:sp>
        <p:nvSpPr>
          <p:cNvPr id="164" name="Google Shape;164;p2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5878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890400" y="208153"/>
            <a:ext cx="736295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dirty="0"/>
              <a:t>Explore the UI/UX Design Inspiration, make your Website more Eye-catching is essential tho! We look for the UI/UX Design on several Platform. Such as Dribbble, Behance, Awwwards</a:t>
            </a:r>
            <a:endParaRPr sz="2000" dirty="0"/>
          </a:p>
        </p:txBody>
      </p:sp>
      <p:sp>
        <p:nvSpPr>
          <p:cNvPr id="119" name="Google Shape;119;p16"/>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5" name="Picture 4">
            <a:extLst>
              <a:ext uri="{FF2B5EF4-FFF2-40B4-BE49-F238E27FC236}">
                <a16:creationId xmlns:a16="http://schemas.microsoft.com/office/drawing/2014/main" id="{D5C330C6-C6A6-428B-BFCA-18302612B1CE}"/>
              </a:ext>
            </a:extLst>
          </p:cNvPr>
          <p:cNvPicPr>
            <a:picLocks noChangeAspect="1"/>
          </p:cNvPicPr>
          <p:nvPr/>
        </p:nvPicPr>
        <p:blipFill>
          <a:blip r:embed="rId3"/>
          <a:stretch>
            <a:fillRect/>
          </a:stretch>
        </p:blipFill>
        <p:spPr>
          <a:xfrm>
            <a:off x="352300" y="2281499"/>
            <a:ext cx="3991099" cy="2243898"/>
          </a:xfrm>
          <a:prstGeom prst="rect">
            <a:avLst/>
          </a:prstGeom>
        </p:spPr>
      </p:pic>
      <p:pic>
        <p:nvPicPr>
          <p:cNvPr id="1026" name="Picture 2" descr="Cyber Security Service Landing Page">
            <a:extLst>
              <a:ext uri="{FF2B5EF4-FFF2-40B4-BE49-F238E27FC236}">
                <a16:creationId xmlns:a16="http://schemas.microsoft.com/office/drawing/2014/main" id="{6F5155B6-ADB5-46D0-96AA-3B86A278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1974698"/>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93700" y="60603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Prototyping the Website! You can draw it down on a paper, after find the stunning Design. Or even make it on Figma!</a:t>
            </a:r>
            <a:endParaRPr sz="2400" dirty="0"/>
          </a:p>
        </p:txBody>
      </p:sp>
      <p:pic>
        <p:nvPicPr>
          <p:cNvPr id="2050" name="Picture 2" descr="See the source image">
            <a:extLst>
              <a:ext uri="{FF2B5EF4-FFF2-40B4-BE49-F238E27FC236}">
                <a16:creationId xmlns:a16="http://schemas.microsoft.com/office/drawing/2014/main" id="{4A830B3A-2B3B-481A-9E58-F13AF5F00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6" y="1603762"/>
            <a:ext cx="29337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47097D-3B86-4D7A-AC0F-B94593CDDBCF}"/>
              </a:ext>
            </a:extLst>
          </p:cNvPr>
          <p:cNvPicPr>
            <a:picLocks noChangeAspect="1"/>
          </p:cNvPicPr>
          <p:nvPr/>
        </p:nvPicPr>
        <p:blipFill>
          <a:blip r:embed="rId4"/>
          <a:stretch>
            <a:fillRect/>
          </a:stretch>
        </p:blipFill>
        <p:spPr>
          <a:xfrm>
            <a:off x="893700" y="1203712"/>
            <a:ext cx="3539738" cy="35397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0" b="-70000"/>
          </a:stretch>
        </a:blipFill>
        <a:effectLst/>
      </p:bgPr>
    </p:bg>
    <p:spTree>
      <p:nvGrpSpPr>
        <p:cNvPr id="1" name="Shape 168"/>
        <p:cNvGrpSpPr/>
        <p:nvPr/>
      </p:nvGrpSpPr>
      <p:grpSpPr>
        <a:xfrm>
          <a:off x="0" y="0"/>
          <a:ext cx="0" cy="0"/>
          <a:chOff x="0" y="0"/>
          <a:chExt cx="0" cy="0"/>
        </a:xfrm>
      </p:grpSpPr>
      <p:sp>
        <p:nvSpPr>
          <p:cNvPr id="169" name="Google Shape;169;p22"/>
          <p:cNvSpPr/>
          <p:nvPr/>
        </p:nvSpPr>
        <p:spPr>
          <a:xfrm>
            <a:off x="117" y="3214374"/>
            <a:ext cx="7352400" cy="162432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txBox="1">
            <a:spLocks noGrp="1"/>
          </p:cNvSpPr>
          <p:nvPr>
            <p:ph type="title" idx="4294967295"/>
          </p:nvPr>
        </p:nvSpPr>
        <p:spPr>
          <a:xfrm>
            <a:off x="924125" y="3376219"/>
            <a:ext cx="5796000" cy="55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Start to Code…</a:t>
            </a:r>
            <a:endParaRPr dirty="0"/>
          </a:p>
        </p:txBody>
      </p:sp>
      <p:sp>
        <p:nvSpPr>
          <p:cNvPr id="171" name="Google Shape;171;p22"/>
          <p:cNvSpPr txBox="1">
            <a:spLocks noGrp="1"/>
          </p:cNvSpPr>
          <p:nvPr>
            <p:ph type="body" idx="4294967295"/>
          </p:nvPr>
        </p:nvSpPr>
        <p:spPr>
          <a:xfrm>
            <a:off x="924125" y="3809513"/>
            <a:ext cx="5796000" cy="64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All we need is completely fullfiled. Don’t wait any longer, Let’s get started!</a:t>
            </a:r>
            <a:endParaRPr sz="2400" dirty="0"/>
          </a:p>
        </p:txBody>
      </p:sp>
      <p:sp>
        <p:nvSpPr>
          <p:cNvPr id="172" name="Google Shape;172;p22"/>
          <p:cNvSpPr/>
          <p:nvPr/>
        </p:nvSpPr>
        <p:spPr>
          <a:xfrm>
            <a:off x="0" y="4761599"/>
            <a:ext cx="9240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924117" y="4761599"/>
            <a:ext cx="64284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462</Words>
  <Application>Microsoft Office PowerPoint</Application>
  <PresentationFormat>On-screen Show (16:9)</PresentationFormat>
  <Paragraphs>77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Lato</vt:lpstr>
      <vt:lpstr>Raleway</vt:lpstr>
      <vt:lpstr>Calibri</vt:lpstr>
      <vt:lpstr>Antonio template</vt:lpstr>
      <vt:lpstr>CYBER WEBSITE MADE WITH STREAMLIT</vt:lpstr>
      <vt:lpstr>Hello!</vt:lpstr>
      <vt:lpstr>1. Creating Process</vt:lpstr>
      <vt:lpstr>Workflow</vt:lpstr>
      <vt:lpstr>1.  Learn from Streamlit Official Documentation</vt:lpstr>
      <vt:lpstr>2.  Generating Ideas for the content of the website</vt:lpstr>
      <vt:lpstr>PowerPoint Presentation</vt:lpstr>
      <vt:lpstr>Prototyping the Website! You can draw it down on a paper, after find the stunning Design. Or even make it on Figma!</vt:lpstr>
      <vt:lpstr>Start to Code…</vt:lpstr>
      <vt:lpstr>Testing</vt:lpstr>
      <vt:lpstr>2. Website Contents</vt:lpstr>
      <vt:lpstr>PowerPoint Presentation</vt:lpstr>
      <vt:lpstr>This Page contains: </vt:lpstr>
      <vt:lpstr>PowerPoint Presentation</vt:lpstr>
      <vt:lpstr>This Page contains: </vt:lpstr>
      <vt:lpstr>PowerPoint Presentation</vt:lpstr>
      <vt:lpstr>This Page contains: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WEBSITE MADE WITH STREAMLIT</dc:title>
  <cp:lastModifiedBy>Muhammad Aris Septanugroho</cp:lastModifiedBy>
  <cp:revision>2</cp:revision>
  <dcterms:modified xsi:type="dcterms:W3CDTF">2022-08-11T15:27:26Z</dcterms:modified>
</cp:coreProperties>
</file>